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42" r:id="rId2"/>
    <p:sldId id="257" r:id="rId3"/>
    <p:sldId id="259" r:id="rId4"/>
    <p:sldId id="261" r:id="rId5"/>
    <p:sldId id="260" r:id="rId6"/>
    <p:sldId id="349" r:id="rId7"/>
    <p:sldId id="268" r:id="rId8"/>
    <p:sldId id="384" r:id="rId9"/>
    <p:sldId id="269" r:id="rId10"/>
    <p:sldId id="378" r:id="rId11"/>
    <p:sldId id="314" r:id="rId12"/>
    <p:sldId id="308" r:id="rId13"/>
    <p:sldId id="287" r:id="rId14"/>
    <p:sldId id="264" r:id="rId15"/>
    <p:sldId id="344" r:id="rId16"/>
    <p:sldId id="280" r:id="rId17"/>
    <p:sldId id="316" r:id="rId18"/>
    <p:sldId id="372" r:id="rId19"/>
    <p:sldId id="285" r:id="rId20"/>
    <p:sldId id="290" r:id="rId21"/>
    <p:sldId id="322" r:id="rId22"/>
    <p:sldId id="323" r:id="rId23"/>
    <p:sldId id="356" r:id="rId24"/>
    <p:sldId id="353" r:id="rId25"/>
    <p:sldId id="360" r:id="rId26"/>
    <p:sldId id="370" r:id="rId27"/>
    <p:sldId id="352" r:id="rId28"/>
    <p:sldId id="275" r:id="rId29"/>
    <p:sldId id="311" r:id="rId30"/>
    <p:sldId id="336" r:id="rId31"/>
    <p:sldId id="276" r:id="rId32"/>
    <p:sldId id="291" r:id="rId33"/>
    <p:sldId id="331" r:id="rId34"/>
    <p:sldId id="330" r:id="rId35"/>
    <p:sldId id="334" r:id="rId36"/>
    <p:sldId id="312" r:id="rId37"/>
    <p:sldId id="375" r:id="rId38"/>
    <p:sldId id="292" r:id="rId39"/>
    <p:sldId id="313" r:id="rId40"/>
    <p:sldId id="355" r:id="rId41"/>
    <p:sldId id="304" r:id="rId42"/>
    <p:sldId id="341" r:id="rId43"/>
    <p:sldId id="393" r:id="rId44"/>
    <p:sldId id="379" r:id="rId45"/>
    <p:sldId id="376" r:id="rId46"/>
    <p:sldId id="377" r:id="rId47"/>
    <p:sldId id="382" r:id="rId48"/>
    <p:sldId id="385" r:id="rId49"/>
    <p:sldId id="383" r:id="rId50"/>
    <p:sldId id="386" r:id="rId51"/>
    <p:sldId id="387" r:id="rId52"/>
    <p:sldId id="388" r:id="rId53"/>
    <p:sldId id="389" r:id="rId54"/>
    <p:sldId id="390" r:id="rId55"/>
    <p:sldId id="392" r:id="rId56"/>
    <p:sldId id="391" r:id="rId57"/>
    <p:sldId id="3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9C783-8769-41DF-BA65-8E077DC4B78C}">
          <p14:sldIdLst>
            <p14:sldId id="342"/>
            <p14:sldId id="257"/>
            <p14:sldId id="259"/>
            <p14:sldId id="261"/>
            <p14:sldId id="260"/>
            <p14:sldId id="349"/>
            <p14:sldId id="268"/>
            <p14:sldId id="384"/>
            <p14:sldId id="269"/>
          </p14:sldIdLst>
        </p14:section>
        <p14:section name="Project Level Security" id="{077B7274-36C8-47FA-BBCA-15620527E99B}">
          <p14:sldIdLst>
            <p14:sldId id="378"/>
            <p14:sldId id="314"/>
            <p14:sldId id="308"/>
            <p14:sldId id="287"/>
            <p14:sldId id="264"/>
            <p14:sldId id="344"/>
            <p14:sldId id="280"/>
            <p14:sldId id="316"/>
            <p14:sldId id="372"/>
            <p14:sldId id="285"/>
            <p14:sldId id="290"/>
            <p14:sldId id="322"/>
            <p14:sldId id="323"/>
            <p14:sldId id="356"/>
            <p14:sldId id="353"/>
            <p14:sldId id="360"/>
            <p14:sldId id="370"/>
            <p14:sldId id="352"/>
            <p14:sldId id="275"/>
            <p14:sldId id="311"/>
            <p14:sldId id="336"/>
            <p14:sldId id="276"/>
            <p14:sldId id="291"/>
            <p14:sldId id="331"/>
            <p14:sldId id="330"/>
            <p14:sldId id="334"/>
            <p14:sldId id="312"/>
            <p14:sldId id="375"/>
            <p14:sldId id="292"/>
            <p14:sldId id="313"/>
            <p14:sldId id="355"/>
            <p14:sldId id="304"/>
            <p14:sldId id="341"/>
            <p14:sldId id="393"/>
          </p14:sldIdLst>
        </p14:section>
        <p14:section name="App Level Security" id="{036BBEBE-FBDC-43F8-A17B-E40405BB472B}">
          <p14:sldIdLst>
            <p14:sldId id="379"/>
            <p14:sldId id="376"/>
            <p14:sldId id="377"/>
            <p14:sldId id="382"/>
            <p14:sldId id="385"/>
            <p14:sldId id="383"/>
            <p14:sldId id="386"/>
            <p14:sldId id="387"/>
            <p14:sldId id="388"/>
            <p14:sldId id="389"/>
            <p14:sldId id="390"/>
            <p14:sldId id="392"/>
            <p14:sldId id="391"/>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93" autoAdjust="0"/>
    <p:restoredTop sz="88219" autoAdjust="0"/>
  </p:normalViewPr>
  <p:slideViewPr>
    <p:cSldViewPr snapToGrid="0">
      <p:cViewPr varScale="1">
        <p:scale>
          <a:sx n="54" d="100"/>
          <a:sy n="54" d="100"/>
        </p:scale>
        <p:origin x="788" y="60"/>
      </p:cViewPr>
      <p:guideLst/>
    </p:cSldViewPr>
  </p:slideViewPr>
  <p:notesTextViewPr>
    <p:cViewPr>
      <p:scale>
        <a:sx n="100" d="100"/>
        <a:sy n="100" d="100"/>
      </p:scale>
      <p:origin x="0" y="0"/>
    </p:cViewPr>
  </p:notesTextViewPr>
  <p:sorterViewPr>
    <p:cViewPr>
      <p:scale>
        <a:sx n="110" d="100"/>
        <a:sy n="110" d="100"/>
      </p:scale>
      <p:origin x="0" y="-13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713141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21384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938570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403677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2879831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3238064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40297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418629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194488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3277775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3210872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129449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50009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56</a:t>
            </a:fld>
            <a:endParaRPr lang="en-US"/>
          </a:p>
        </p:txBody>
      </p:sp>
    </p:spTree>
    <p:extLst>
      <p:ext uri="{BB962C8B-B14F-4D97-AF65-F5344CB8AC3E}">
        <p14:creationId xmlns:p14="http://schemas.microsoft.com/office/powerpoint/2010/main" val="190202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09048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71387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10/19/2025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10/19/2025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10/19/2025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10/19/2025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10/19/2025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10/19/2025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10/19/2025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10/19/2025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10/19/2025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10/19/2025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10/19/2025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10/19/2025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10/19/2025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agile-threat-modelling.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a:t>
            </a:r>
            <a:r>
              <a:rPr lang="en-US" dirty="0"/>
              <a:t>2</a:t>
            </a:r>
            <a:r>
              <a:rPr dirty="0"/>
              <a:t>: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a:t>, Joydeep </a:t>
            </a:r>
            <a:r>
              <a:rPr lang="en-US" dirty="0"/>
              <a:t>Mitra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p:cNvSpPr txBox="1">
            <a:spLocks noGrp="1"/>
          </p:cNvSpPr>
          <p:nvPr>
            <p:ph idx="1"/>
          </p:nvPr>
        </p:nvSpPr>
        <p:spPr>
          <a:prstGeom prst="rect">
            <a:avLst/>
          </a:prstGeom>
        </p:spPr>
        <p:txBody>
          <a:bodyPr>
            <a:normAutofit/>
          </a:bodyPr>
          <a:lstStyle/>
          <a:p>
            <a:pPr marL="514350" indent="-514350">
              <a:buAutoNum type="arabicPeriod"/>
            </a:pPr>
            <a:r>
              <a:rPr lang="en-US" sz="3200" b="1" dirty="0"/>
              <a:t>Let’s look at Security from High Level first (call it Project-Level Security)</a:t>
            </a:r>
          </a:p>
          <a:p>
            <a:pPr marL="514350" indent="-514350">
              <a:buAutoNum type="arabicPeriod"/>
            </a:pPr>
            <a:r>
              <a:rPr lang="en-US" sz="3200" dirty="0"/>
              <a:t>Then we will look at Security from the App level.</a:t>
            </a:r>
            <a:endParaRPr sz="3200" dirty="0"/>
          </a:p>
        </p:txBody>
      </p:sp>
    </p:spTree>
    <p:extLst>
      <p:ext uri="{BB962C8B-B14F-4D97-AF65-F5344CB8AC3E}">
        <p14:creationId xmlns:p14="http://schemas.microsoft.com/office/powerpoint/2010/main" val="349416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lang="en-US" dirty="0"/>
              <a:t>Explain why it is important to consider non-functional requirements like security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the STRIDE Framework for Security by Design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or swagger-</a:t>
            </a:r>
            <a:r>
              <a:rPr lang="en-US" dirty="0" err="1"/>
              <a:t>codegen</a:t>
            </a:r>
            <a:r>
              <a:rPr lang="en-US" dirty="0"/>
              <a:t>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Avery know that this response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217861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a:xfrm>
            <a:off x="838200" y="1500160"/>
            <a:ext cx="8767916" cy="4351338"/>
          </a:xfrm>
        </p:spPr>
        <p:txBody>
          <a:bodyPr/>
          <a:lstStyle/>
          <a:p>
            <a:r>
              <a:rPr lang="en-US" dirty="0"/>
              <a:t>The answer depends on public-key cryptography (PKI)</a:t>
            </a:r>
          </a:p>
          <a:p>
            <a:pPr lvl="1"/>
            <a:r>
              <a:rPr lang="en-US" dirty="0"/>
              <a:t>also called "asymmetric cryptography"</a:t>
            </a:r>
          </a:p>
          <a:p>
            <a:r>
              <a:rPr lang="en-US" dirty="0"/>
              <a:t>"Cryptographic Failures" is #1 on the 2021 OWASP list of Top 10 Web Application Security Risks</a:t>
            </a:r>
          </a:p>
          <a:p>
            <a:r>
              <a:rPr lang="en-US" dirty="0"/>
              <a:t>PKI uses two keys: </a:t>
            </a:r>
            <a:r>
              <a:rPr lang="en-US" dirty="0">
                <a:solidFill>
                  <a:srgbClr val="00B050"/>
                </a:solidFill>
              </a:rPr>
              <a:t>Public</a:t>
            </a:r>
            <a:r>
              <a:rPr lang="en-US" dirty="0"/>
              <a:t> and </a:t>
            </a:r>
            <a:r>
              <a:rPr lang="en-US" dirty="0">
                <a:solidFill>
                  <a:srgbClr val="FF0000"/>
                </a:solidFill>
              </a:rPr>
              <a:t>Private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aphicFrame>
        <p:nvGraphicFramePr>
          <p:cNvPr id="5" name="Table 4">
            <a:extLst>
              <a:ext uri="{FF2B5EF4-FFF2-40B4-BE49-F238E27FC236}">
                <a16:creationId xmlns:a16="http://schemas.microsoft.com/office/drawing/2014/main" id="{7065DCB6-C85E-18BF-0589-A4D38C40A7F8}"/>
              </a:ext>
            </a:extLst>
          </p:cNvPr>
          <p:cNvGraphicFramePr>
            <a:graphicFrameLocks noGrp="1"/>
          </p:cNvGraphicFramePr>
          <p:nvPr>
            <p:extLst>
              <p:ext uri="{D42A27DB-BD31-4B8C-83A1-F6EECF244321}">
                <p14:modId xmlns:p14="http://schemas.microsoft.com/office/powerpoint/2010/main" val="3850523896"/>
              </p:ext>
            </p:extLst>
          </p:nvPr>
        </p:nvGraphicFramePr>
        <p:xfrm>
          <a:off x="1218492" y="3919956"/>
          <a:ext cx="10257972" cy="2436394"/>
        </p:xfrm>
        <a:graphic>
          <a:graphicData uri="http://schemas.openxmlformats.org/drawingml/2006/table">
            <a:tbl>
              <a:tblPr firstRow="1" bandRow="1">
                <a:tableStyleId>{5C22544A-7EE6-4342-B048-85BDC9FD1C3A}</a:tableStyleId>
              </a:tblPr>
              <a:tblGrid>
                <a:gridCol w="2773165">
                  <a:extLst>
                    <a:ext uri="{9D8B030D-6E8A-4147-A177-3AD203B41FA5}">
                      <a16:colId xmlns:a16="http://schemas.microsoft.com/office/drawing/2014/main" val="1789552600"/>
                    </a:ext>
                  </a:extLst>
                </a:gridCol>
                <a:gridCol w="3028335">
                  <a:extLst>
                    <a:ext uri="{9D8B030D-6E8A-4147-A177-3AD203B41FA5}">
                      <a16:colId xmlns:a16="http://schemas.microsoft.com/office/drawing/2014/main" val="886933703"/>
                    </a:ext>
                  </a:extLst>
                </a:gridCol>
                <a:gridCol w="4456472">
                  <a:extLst>
                    <a:ext uri="{9D8B030D-6E8A-4147-A177-3AD203B41FA5}">
                      <a16:colId xmlns:a16="http://schemas.microsoft.com/office/drawing/2014/main" val="1532123888"/>
                    </a:ext>
                  </a:extLst>
                </a:gridCol>
              </a:tblGrid>
              <a:tr h="450056">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759351">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 with the public key, i.e. everyone</a:t>
                      </a:r>
                    </a:p>
                  </a:txBody>
                  <a:tcPr/>
                </a:tc>
                <a:extLst>
                  <a:ext uri="{0D108BD9-81ED-4DB2-BD59-A6C34878D82A}">
                    <a16:rowId xmlns:a16="http://schemas.microsoft.com/office/drawing/2014/main" val="3070831198"/>
                  </a:ext>
                </a:extLst>
              </a:tr>
              <a:tr h="973354">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373864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355003"/>
            <a:ext cx="3231788" cy="1343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3" name="TextBox 2">
            <a:extLst>
              <a:ext uri="{FF2B5EF4-FFF2-40B4-BE49-F238E27FC236}">
                <a16:creationId xmlns:a16="http://schemas.microsoft.com/office/drawing/2014/main" id="{6F0AC90D-F9C1-495C-AB16-F946334DA762}"/>
              </a:ext>
            </a:extLst>
          </p:cNvPr>
          <p:cNvSpPr txBox="1"/>
          <p:nvPr/>
        </p:nvSpPr>
        <p:spPr>
          <a:xfrm>
            <a:off x="838200" y="1426389"/>
            <a:ext cx="8745187" cy="79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Avery wants to send a confidential message to Blair, so they encrypt it with Blair's public key</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759" y="3152166"/>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226082"/>
            <a:ext cx="3231788" cy="1495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Avery had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8" name="TextBox 7">
            <a:extLst>
              <a:ext uri="{FF2B5EF4-FFF2-40B4-BE49-F238E27FC236}">
                <a16:creationId xmlns:a16="http://schemas.microsoft.com/office/drawing/2014/main" id="{6D74CC29-4D31-6AC2-9FA4-EDECAF9A9F2B}"/>
              </a:ext>
            </a:extLst>
          </p:cNvPr>
          <p:cNvSpPr txBox="1"/>
          <p:nvPr/>
        </p:nvSpPr>
        <p:spPr>
          <a:xfrm>
            <a:off x="838200" y="1426389"/>
            <a:ext cx="9467557" cy="79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Avery wants to send a message, and they want whoever reads to be confident that it was Avery who sent the message.</a:t>
            </a:r>
          </a:p>
        </p:txBody>
      </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a:bodyPr>
          <a:lstStyle/>
          <a:p>
            <a:r>
              <a:rPr lang="en-US" dirty="0"/>
              <a:t>How does Avery get public key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a:xfrm>
            <a:off x="838200" y="1500160"/>
            <a:ext cx="7887346" cy="4856190"/>
          </a:xfrm>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r>
              <a:rPr lang="en-US" dirty="0"/>
              <a:t>Every computer/browser is shipped with these root CA public keys</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8595241" y="913264"/>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710864" y="1792494"/>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pic>
        <p:nvPicPr>
          <p:cNvPr id="5" name="Image" descr="Image">
            <a:extLst>
              <a:ext uri="{FF2B5EF4-FFF2-40B4-BE49-F238E27FC236}">
                <a16:creationId xmlns:a16="http://schemas.microsoft.com/office/drawing/2014/main" id="{3C51ED6A-F523-5FFB-E73F-B138DD53FE64}"/>
              </a:ext>
            </a:extLst>
          </p:cNvPr>
          <p:cNvPicPr>
            <a:picLocks noChangeAspect="1"/>
          </p:cNvPicPr>
          <p:nvPr/>
        </p:nvPicPr>
        <p:blipFill>
          <a:blip r:embed="rId3"/>
          <a:stretch>
            <a:fillRect/>
          </a:stretch>
        </p:blipFill>
        <p:spPr>
          <a:xfrm>
            <a:off x="8820031" y="3632391"/>
            <a:ext cx="3090315" cy="1965124"/>
          </a:xfrm>
          <a:prstGeom prst="rect">
            <a:avLst/>
          </a:prstGeom>
          <a:ln w="12700">
            <a:miter lim="400000"/>
          </a:ln>
        </p:spPr>
      </p:pic>
    </p:spTree>
    <p:extLst>
      <p:ext uri="{BB962C8B-B14F-4D97-AF65-F5344CB8AC3E}">
        <p14:creationId xmlns:p14="http://schemas.microsoft.com/office/powerpoint/2010/main" val="23201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
        <p:nvSpPr>
          <p:cNvPr id="3" name="This is an attack">
            <a:extLst>
              <a:ext uri="{FF2B5EF4-FFF2-40B4-BE49-F238E27FC236}">
                <a16:creationId xmlns:a16="http://schemas.microsoft.com/office/drawing/2014/main" id="{34563E21-02EE-62CE-F555-50491BA8589B}"/>
              </a:ext>
            </a:extLst>
          </p:cNvPr>
          <p:cNvSpPr txBox="1"/>
          <p:nvPr/>
        </p:nvSpPr>
        <p:spPr>
          <a:xfrm>
            <a:off x="3853486" y="3928237"/>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pPr lvl="1"/>
            <a:r>
              <a:rPr lang="en-US" dirty="0"/>
              <a:t>Confidentiality: is information disclosed to unauthorized individuals?</a:t>
            </a:r>
          </a:p>
          <a:p>
            <a:pPr lvl="1"/>
            <a:r>
              <a:rPr lang="en-US" dirty="0"/>
              <a:t>Integrity: is code or data tampered with?</a:t>
            </a:r>
          </a:p>
          <a:p>
            <a:pPr lvl="1"/>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747519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Project-level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250827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35</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37</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Vulnerability #5: 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xfrm>
            <a:off x="838199" y="1500160"/>
            <a:ext cx="8659761" cy="4351338"/>
          </a:xfrm>
          <a:prstGeom prst="rect">
            <a:avLst/>
          </a:prstGeom>
        </p:spPr>
        <p:txBody>
          <a:bodyPr/>
          <a:lstStyle/>
          <a:p>
            <a:pPr marL="0" indent="0">
              <a:buNone/>
            </a:pPr>
            <a:r>
              <a:rPr lang="en-US" dirty="0">
                <a:solidFill>
                  <a:srgbClr val="FF0000"/>
                </a:solidFill>
              </a:rPr>
              <a:t>Getting security right is about people as well as software </a:t>
            </a:r>
          </a:p>
          <a:p>
            <a:endParaRPr lang="en-US" dirty="0">
              <a:sym typeface="Helvetica Neue"/>
            </a:endParaRPr>
          </a:p>
          <a:p>
            <a:r>
              <a:rPr lang="en-US" dirty="0">
                <a:sym typeface="Helvetica Neue"/>
              </a:rPr>
              <a:t>Question: How do you get your developers to do all this?</a:t>
            </a:r>
          </a:p>
          <a:p>
            <a:r>
              <a:rPr lang="en-US" dirty="0"/>
              <a:t>Answer: Security architecture is a set of </a:t>
            </a:r>
            <a:r>
              <a:rPr lang="en-US" dirty="0">
                <a:highlight>
                  <a:srgbClr val="FFFF00"/>
                </a:highlight>
              </a:rPr>
              <a:t>mechanisms and policies </a:t>
            </a:r>
            <a:r>
              <a:rPr lang="en-US" dirty="0"/>
              <a:t>that we build into our system to mitigate risks from threats</a:t>
            </a:r>
          </a:p>
          <a:p>
            <a:pPr marL="0" indent="0">
              <a:buNone/>
            </a:pPr>
            <a:endParaRPr dirty="0">
              <a:solidFill>
                <a:schemeClr val="bg2">
                  <a:lumMod val="90000"/>
                </a:schemeClr>
              </a:solidFill>
            </a:endParaRPr>
          </a:p>
        </p:txBody>
      </p:sp>
    </p:spTree>
    <p:extLst>
      <p:ext uri="{BB962C8B-B14F-4D97-AF65-F5344CB8AC3E}">
        <p14:creationId xmlns:p14="http://schemas.microsoft.com/office/powerpoint/2010/main" val="148252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a potential event that could compromise a security requirement</a:t>
            </a:r>
          </a:p>
          <a:p>
            <a:r>
              <a:rPr lang="en-US" dirty="0"/>
              <a:t>Vulnerability: a characteristic or flaw in system design or implementation, or in the security procedures, that, if exploited, could result in a threat</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8568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40</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42</a:t>
            </a:fld>
            <a:endParaRPr lang="en-US" dirty="0"/>
          </a:p>
        </p:txBody>
      </p:sp>
    </p:spTree>
    <p:extLst>
      <p:ext uri="{BB962C8B-B14F-4D97-AF65-F5344CB8AC3E}">
        <p14:creationId xmlns:p14="http://schemas.microsoft.com/office/powerpoint/2010/main" val="339011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0" indent="0">
              <a:buNone/>
            </a:pPr>
            <a:r>
              <a:rPr lang="en-US" sz="3200" dirty="0"/>
              <a:t>Wow! That’s a lot of High-level stuff</a:t>
            </a:r>
          </a:p>
          <a:p>
            <a:pPr marL="0" indent="0">
              <a:buNone/>
            </a:pPr>
            <a:endParaRPr lang="en-US" sz="3200" b="1" dirty="0"/>
          </a:p>
          <a:p>
            <a:pPr marL="0" indent="0">
              <a:buNone/>
            </a:pPr>
            <a:r>
              <a:rPr lang="en-US" sz="3200" b="1" dirty="0"/>
              <a:t>Let’s pause a minute …..</a:t>
            </a:r>
            <a:endParaRPr sz="3200" b="1" dirty="0"/>
          </a:p>
        </p:txBody>
      </p:sp>
      <p:sp>
        <p:nvSpPr>
          <p:cNvPr id="3" name="Title 2">
            <a:extLst>
              <a:ext uri="{FF2B5EF4-FFF2-40B4-BE49-F238E27FC236}">
                <a16:creationId xmlns:a16="http://schemas.microsoft.com/office/drawing/2014/main" id="{CBB19B64-D9CA-CC29-1D2E-75FF044F72A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82580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1" name="Costs &amp; Benefits">
            <a:extLst>
              <a:ext uri="{FF2B5EF4-FFF2-40B4-BE49-F238E27FC236}">
                <a16:creationId xmlns:a16="http://schemas.microsoft.com/office/drawing/2014/main" id="{176163E3-1FF5-F7C6-335B-00D13E2EB1AB}"/>
              </a:ext>
            </a:extLst>
          </p:cNvPr>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514350" indent="-514350">
              <a:buAutoNum type="arabicPeriod"/>
            </a:pPr>
            <a:r>
              <a:rPr lang="en-US" sz="3200" dirty="0"/>
              <a:t>Let’s call it Security from High Level first (call it Project-Level Security)</a:t>
            </a:r>
          </a:p>
          <a:p>
            <a:pPr marL="514350" indent="-514350">
              <a:buAutoNum type="arabicPeriod"/>
            </a:pPr>
            <a:r>
              <a:rPr lang="en-US" sz="3200" b="1" dirty="0"/>
              <a:t>Now, let’s look at Security from the App level.</a:t>
            </a:r>
            <a:endParaRPr sz="3200" b="1" dirty="0"/>
          </a:p>
        </p:txBody>
      </p:sp>
    </p:spTree>
    <p:extLst>
      <p:ext uri="{BB962C8B-B14F-4D97-AF65-F5344CB8AC3E}">
        <p14:creationId xmlns:p14="http://schemas.microsoft.com/office/powerpoint/2010/main" val="336732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10114935" cy="4351338"/>
          </a:xfrm>
        </p:spPr>
        <p:txBody>
          <a:bodyPr>
            <a:normAutofit/>
          </a:bodyPr>
          <a:lstStyle/>
          <a:p>
            <a:r>
              <a:rPr lang="en-US" dirty="0"/>
              <a:t>Concentrate on </a:t>
            </a:r>
            <a:r>
              <a:rPr lang="en-US" b="1" dirty="0"/>
              <a:t>technical risks </a:t>
            </a:r>
            <a:r>
              <a:rPr lang="en-US" dirty="0"/>
              <a:t>rather than broad threats.</a:t>
            </a:r>
          </a:p>
          <a:p>
            <a:pPr lvl="1"/>
            <a:r>
              <a:rPr lang="en-US" sz="2800" dirty="0"/>
              <a:t>Are there any missing controls?</a:t>
            </a:r>
          </a:p>
          <a:p>
            <a:pPr lvl="1"/>
            <a:r>
              <a:rPr lang="en-US" sz="2800" dirty="0"/>
              <a:t>Is there a data flow that can be abused?</a:t>
            </a:r>
          </a:p>
          <a:p>
            <a:r>
              <a:rPr lang="en-US" sz="3200" dirty="0"/>
              <a:t>Many technical threats combine to create broad threats.</a:t>
            </a:r>
          </a:p>
          <a:p>
            <a:pPr lvl="1"/>
            <a:r>
              <a:rPr lang="en-US" sz="2800" dirty="0">
                <a:latin typeface="Söhne"/>
              </a:rPr>
              <a:t>Focusing on vague nation-state attacks and zero-day exploits can overshadow essential application security details.</a:t>
            </a:r>
            <a:endParaRPr lang="en-US" sz="2800" dirty="0"/>
          </a:p>
        </p:txBody>
      </p:sp>
    </p:spTree>
    <p:extLst>
      <p:ext uri="{BB962C8B-B14F-4D97-AF65-F5344CB8AC3E}">
        <p14:creationId xmlns:p14="http://schemas.microsoft.com/office/powerpoint/2010/main" val="407652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9209050" cy="4351338"/>
          </a:xfrm>
        </p:spPr>
        <p:txBody>
          <a:bodyPr>
            <a:normAutofit/>
          </a:bodyPr>
          <a:lstStyle/>
          <a:p>
            <a:r>
              <a:rPr lang="en-US" dirty="0"/>
              <a:t>Collaborate with stakeholders to understand security needs</a:t>
            </a:r>
          </a:p>
          <a:p>
            <a:r>
              <a:rPr lang="en-US" dirty="0"/>
              <a:t>Frequent and small iterations</a:t>
            </a:r>
          </a:p>
          <a:p>
            <a:pPr lvl="1"/>
            <a:r>
              <a:rPr lang="en-US" sz="2800" dirty="0"/>
              <a:t>Start with the thinnest slice of the system. e.g.,</a:t>
            </a:r>
          </a:p>
          <a:p>
            <a:pPr lvl="2"/>
            <a:r>
              <a:rPr lang="en-US" sz="2800" dirty="0"/>
              <a:t>User registration flow</a:t>
            </a:r>
          </a:p>
          <a:p>
            <a:pPr lvl="2"/>
            <a:r>
              <a:rPr lang="en-US" sz="2800" dirty="0"/>
              <a:t>A microservice and it’s collaborating services</a:t>
            </a:r>
          </a:p>
          <a:p>
            <a:pPr lvl="2"/>
            <a:r>
              <a:rPr lang="en-US" sz="2800" dirty="0"/>
              <a:t>Current iteration</a:t>
            </a:r>
          </a:p>
          <a:p>
            <a:pPr lvl="1"/>
            <a:r>
              <a:rPr lang="en-US" sz="2800" dirty="0"/>
              <a:t>Repeat and refine them.</a:t>
            </a:r>
          </a:p>
          <a:p>
            <a:r>
              <a:rPr lang="en-US" dirty="0"/>
              <a:t>Defining a threat model upfront for the entire system is counter productive.</a:t>
            </a:r>
          </a:p>
        </p:txBody>
      </p:sp>
    </p:spTree>
    <p:extLst>
      <p:ext uri="{BB962C8B-B14F-4D97-AF65-F5344CB8AC3E}">
        <p14:creationId xmlns:p14="http://schemas.microsoft.com/office/powerpoint/2010/main" val="3870596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Basic Structure of Threat Modeling in Agile</a:t>
            </a:r>
          </a:p>
        </p:txBody>
      </p:sp>
      <p:sp>
        <p:nvSpPr>
          <p:cNvPr id="6" name="TextBox 5">
            <a:extLst>
              <a:ext uri="{FF2B5EF4-FFF2-40B4-BE49-F238E27FC236}">
                <a16:creationId xmlns:a16="http://schemas.microsoft.com/office/drawing/2014/main" id="{FDC5BF10-6B4F-245C-5C9A-0BE96563D2A7}"/>
              </a:ext>
            </a:extLst>
          </p:cNvPr>
          <p:cNvSpPr txBox="1"/>
          <p:nvPr/>
        </p:nvSpPr>
        <p:spPr>
          <a:xfrm>
            <a:off x="639655" y="1555070"/>
            <a:ext cx="10909643" cy="687406"/>
          </a:xfrm>
          <a:prstGeom prst="rect">
            <a:avLst/>
          </a:prstGeom>
        </p:spPr>
        <p:txBody>
          <a:bodyPr vert="horz" lIns="91440" tIns="45720" rIns="91440" bIns="45720" rtlCol="0" anchor="ctr">
            <a:normAutofit/>
          </a:bodyPr>
          <a:lstStyle/>
          <a:p>
            <a:pPr algn="ctr">
              <a:lnSpc>
                <a:spcPct val="90000"/>
              </a:lnSpc>
              <a:spcBef>
                <a:spcPts val="1000"/>
              </a:spcBef>
            </a:pPr>
            <a:r>
              <a:rPr lang="en-US" sz="2400" kern="1200" dirty="0">
                <a:solidFill>
                  <a:schemeClr val="tx1"/>
                </a:solidFill>
                <a:latin typeface="+mn-lt"/>
                <a:ea typeface="+mn-ea"/>
                <a:cs typeface="+mn-cs"/>
              </a:rPr>
              <a:t>An effective threat modeling session must deal with the three primary questions</a:t>
            </a:r>
          </a:p>
        </p:txBody>
      </p:sp>
      <p:graphicFrame>
        <p:nvGraphicFramePr>
          <p:cNvPr id="7" name="Table 6">
            <a:extLst>
              <a:ext uri="{FF2B5EF4-FFF2-40B4-BE49-F238E27FC236}">
                <a16:creationId xmlns:a16="http://schemas.microsoft.com/office/drawing/2014/main" id="{5E186A64-B002-4CFD-D4F6-E9CC1BDCD19C}"/>
              </a:ext>
            </a:extLst>
          </p:cNvPr>
          <p:cNvGraphicFramePr>
            <a:graphicFrameLocks noGrp="1"/>
          </p:cNvGraphicFramePr>
          <p:nvPr>
            <p:extLst>
              <p:ext uri="{D42A27DB-BD31-4B8C-83A1-F6EECF244321}">
                <p14:modId xmlns:p14="http://schemas.microsoft.com/office/powerpoint/2010/main" val="3772942698"/>
              </p:ext>
            </p:extLst>
          </p:nvPr>
        </p:nvGraphicFramePr>
        <p:xfrm>
          <a:off x="579119" y="2338630"/>
          <a:ext cx="11030714" cy="3908172"/>
        </p:xfrm>
        <a:graphic>
          <a:graphicData uri="http://schemas.openxmlformats.org/drawingml/2006/table">
            <a:tbl>
              <a:tblPr firstRow="1" bandRow="1">
                <a:tableStyleId>{3B4B98B0-60AC-42C2-AFA5-B58CD77FA1E5}</a:tableStyleId>
              </a:tblPr>
              <a:tblGrid>
                <a:gridCol w="3165088">
                  <a:extLst>
                    <a:ext uri="{9D8B030D-6E8A-4147-A177-3AD203B41FA5}">
                      <a16:colId xmlns:a16="http://schemas.microsoft.com/office/drawing/2014/main" val="3165281161"/>
                    </a:ext>
                  </a:extLst>
                </a:gridCol>
                <a:gridCol w="4304371">
                  <a:extLst>
                    <a:ext uri="{9D8B030D-6E8A-4147-A177-3AD203B41FA5}">
                      <a16:colId xmlns:a16="http://schemas.microsoft.com/office/drawing/2014/main" val="2820610044"/>
                    </a:ext>
                  </a:extLst>
                </a:gridCol>
                <a:gridCol w="3561255">
                  <a:extLst>
                    <a:ext uri="{9D8B030D-6E8A-4147-A177-3AD203B41FA5}">
                      <a16:colId xmlns:a16="http://schemas.microsoft.com/office/drawing/2014/main" val="2666335047"/>
                    </a:ext>
                  </a:extLst>
                </a:gridCol>
              </a:tblGrid>
              <a:tr h="658748">
                <a:tc>
                  <a:txBody>
                    <a:bodyPr/>
                    <a:lstStyle/>
                    <a:p>
                      <a:r>
                        <a:rPr lang="en-US" sz="2900" dirty="0"/>
                        <a:t>Activity</a:t>
                      </a:r>
                    </a:p>
                  </a:txBody>
                  <a:tcPr marL="149715" marR="149715" marT="74858" marB="74858"/>
                </a:tc>
                <a:tc>
                  <a:txBody>
                    <a:bodyPr/>
                    <a:lstStyle/>
                    <a:p>
                      <a:r>
                        <a:rPr lang="en-US" sz="2900" dirty="0"/>
                        <a:t>Question</a:t>
                      </a:r>
                    </a:p>
                  </a:txBody>
                  <a:tcPr marL="149715" marR="149715" marT="74858" marB="74858"/>
                </a:tc>
                <a:tc>
                  <a:txBody>
                    <a:bodyPr/>
                    <a:lstStyle/>
                    <a:p>
                      <a:r>
                        <a:rPr lang="en-US" sz="2900"/>
                        <a:t>Outcome</a:t>
                      </a:r>
                    </a:p>
                  </a:txBody>
                  <a:tcPr marL="149715" marR="149715" marT="74858" marB="74858"/>
                </a:tc>
                <a:extLst>
                  <a:ext uri="{0D108BD9-81ED-4DB2-BD59-A6C34878D82A}">
                    <a16:rowId xmlns:a16="http://schemas.microsoft.com/office/drawing/2014/main" val="573248288"/>
                  </a:ext>
                </a:extLst>
              </a:tr>
              <a:tr h="658748">
                <a:tc>
                  <a:txBody>
                    <a:bodyPr/>
                    <a:lstStyle/>
                    <a:p>
                      <a:r>
                        <a:rPr lang="en-US" sz="2900" dirty="0"/>
                        <a:t>Explain and explore</a:t>
                      </a:r>
                    </a:p>
                  </a:txBody>
                  <a:tcPr marL="149715" marR="149715" marT="74858" marB="74858"/>
                </a:tc>
                <a:tc>
                  <a:txBody>
                    <a:bodyPr/>
                    <a:lstStyle/>
                    <a:p>
                      <a:r>
                        <a:rPr lang="en-US" sz="2900" dirty="0"/>
                        <a:t>What are you building?</a:t>
                      </a:r>
                    </a:p>
                  </a:txBody>
                  <a:tcPr marL="149715" marR="149715" marT="74858" marB="74858"/>
                </a:tc>
                <a:tc>
                  <a:txBody>
                    <a:bodyPr/>
                    <a:lstStyle/>
                    <a:p>
                      <a:r>
                        <a:rPr lang="en-US" sz="2900" dirty="0"/>
                        <a:t>A technical diagram</a:t>
                      </a:r>
                    </a:p>
                  </a:txBody>
                  <a:tcPr marL="149715" marR="149715" marT="74858" marB="74858"/>
                </a:tc>
                <a:extLst>
                  <a:ext uri="{0D108BD9-81ED-4DB2-BD59-A6C34878D82A}">
                    <a16:rowId xmlns:a16="http://schemas.microsoft.com/office/drawing/2014/main" val="174147978"/>
                  </a:ext>
                </a:extLst>
              </a:tr>
              <a:tr h="1107894">
                <a:tc>
                  <a:txBody>
                    <a:bodyPr/>
                    <a:lstStyle/>
                    <a:p>
                      <a:r>
                        <a:rPr lang="en-US" sz="2900"/>
                        <a:t>Brainstorm threats</a:t>
                      </a:r>
                    </a:p>
                  </a:txBody>
                  <a:tcPr marL="149715" marR="149715" marT="74858" marB="74858"/>
                </a:tc>
                <a:tc>
                  <a:txBody>
                    <a:bodyPr/>
                    <a:lstStyle/>
                    <a:p>
                      <a:r>
                        <a:rPr lang="en-US" sz="2900" dirty="0"/>
                        <a:t>What can go wrong?</a:t>
                      </a:r>
                    </a:p>
                  </a:txBody>
                  <a:tcPr marL="149715" marR="149715" marT="74858" marB="74858"/>
                </a:tc>
                <a:tc>
                  <a:txBody>
                    <a:bodyPr/>
                    <a:lstStyle/>
                    <a:p>
                      <a:r>
                        <a:rPr lang="en-US" sz="2900"/>
                        <a:t>A list of technical threats</a:t>
                      </a:r>
                    </a:p>
                  </a:txBody>
                  <a:tcPr marL="149715" marR="149715" marT="74858" marB="74858"/>
                </a:tc>
                <a:extLst>
                  <a:ext uri="{0D108BD9-81ED-4DB2-BD59-A6C34878D82A}">
                    <a16:rowId xmlns:a16="http://schemas.microsoft.com/office/drawing/2014/main" val="2811408678"/>
                  </a:ext>
                </a:extLst>
              </a:tr>
              <a:tr h="1107894">
                <a:tc>
                  <a:txBody>
                    <a:bodyPr/>
                    <a:lstStyle/>
                    <a:p>
                      <a:r>
                        <a:rPr lang="en-US" sz="2900"/>
                        <a:t>Prioritize and fix</a:t>
                      </a:r>
                    </a:p>
                  </a:txBody>
                  <a:tcPr marL="149715" marR="149715" marT="74858" marB="74858"/>
                </a:tc>
                <a:tc>
                  <a:txBody>
                    <a:bodyPr/>
                    <a:lstStyle/>
                    <a:p>
                      <a:r>
                        <a:rPr lang="en-US" sz="2900" dirty="0"/>
                        <a:t>What are you going to do?</a:t>
                      </a:r>
                    </a:p>
                  </a:txBody>
                  <a:tcPr marL="149715" marR="149715" marT="74858" marB="74858"/>
                </a:tc>
                <a:tc>
                  <a:txBody>
                    <a:bodyPr/>
                    <a:lstStyle/>
                    <a:p>
                      <a:r>
                        <a:rPr lang="en-US" sz="2900" dirty="0"/>
                        <a:t>Add prioritized fixes to backlog (</a:t>
                      </a:r>
                      <a:r>
                        <a:rPr lang="en-US" sz="2900" dirty="0" err="1"/>
                        <a:t>todo</a:t>
                      </a:r>
                      <a:r>
                        <a:rPr lang="en-US" sz="2900" dirty="0"/>
                        <a:t> list)</a:t>
                      </a:r>
                    </a:p>
                  </a:txBody>
                  <a:tcPr marL="149715" marR="149715" marT="74858" marB="74858"/>
                </a:tc>
                <a:extLst>
                  <a:ext uri="{0D108BD9-81ED-4DB2-BD59-A6C34878D82A}">
                    <a16:rowId xmlns:a16="http://schemas.microsoft.com/office/drawing/2014/main" val="2178357648"/>
                  </a:ext>
                </a:extLst>
              </a:tr>
            </a:tbl>
          </a:graphicData>
        </a:graphic>
      </p:graphicFrame>
    </p:spTree>
    <p:extLst>
      <p:ext uri="{BB962C8B-B14F-4D97-AF65-F5344CB8AC3E}">
        <p14:creationId xmlns:p14="http://schemas.microsoft.com/office/powerpoint/2010/main" val="768211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STRIDE Framework can help identify Common Threats</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473068" cy="4351338"/>
          </a:xfrm>
        </p:spPr>
        <p:txBody>
          <a:bodyPr>
            <a:normAutofit/>
          </a:bodyPr>
          <a:lstStyle/>
          <a:p>
            <a:r>
              <a:rPr lang="en-US" sz="3200" dirty="0"/>
              <a:t>The </a:t>
            </a:r>
            <a:r>
              <a:rPr lang="en-US" sz="3200" b="1" dirty="0"/>
              <a:t>STRIDE</a:t>
            </a:r>
            <a:r>
              <a:rPr lang="en-US" sz="3200" dirty="0"/>
              <a:t> framework is useful to reason about potential threats.</a:t>
            </a:r>
          </a:p>
          <a:p>
            <a:pPr lvl="1"/>
            <a:r>
              <a:rPr lang="en-US" sz="2800" b="1" dirty="0"/>
              <a:t>S</a:t>
            </a:r>
            <a:r>
              <a:rPr lang="en-US" sz="2800" dirty="0"/>
              <a:t>poofing </a:t>
            </a:r>
          </a:p>
          <a:p>
            <a:pPr lvl="1"/>
            <a:r>
              <a:rPr lang="en-US" sz="2800" b="1" dirty="0"/>
              <a:t>T</a:t>
            </a:r>
            <a:r>
              <a:rPr lang="en-US" sz="2800" dirty="0"/>
              <a:t>ampering</a:t>
            </a:r>
          </a:p>
          <a:p>
            <a:pPr lvl="1"/>
            <a:r>
              <a:rPr lang="en-US" sz="2800" b="1" dirty="0"/>
              <a:t>R</a:t>
            </a:r>
            <a:r>
              <a:rPr lang="en-US" sz="2800" dirty="0"/>
              <a:t>epudiation</a:t>
            </a:r>
          </a:p>
          <a:p>
            <a:pPr lvl="1"/>
            <a:r>
              <a:rPr lang="en-US" sz="2800" b="1" dirty="0"/>
              <a:t>I</a:t>
            </a:r>
            <a:r>
              <a:rPr lang="en-US" sz="2800" dirty="0"/>
              <a:t>nformation Disclosure</a:t>
            </a:r>
          </a:p>
          <a:p>
            <a:pPr lvl="1"/>
            <a:r>
              <a:rPr lang="en-US" sz="2800" b="1" dirty="0"/>
              <a:t>D</a:t>
            </a:r>
            <a:r>
              <a:rPr lang="en-US" sz="2800" dirty="0"/>
              <a:t>enial of Service</a:t>
            </a:r>
          </a:p>
          <a:p>
            <a:pPr lvl="1"/>
            <a:r>
              <a:rPr lang="en-US" sz="2800" b="1" dirty="0"/>
              <a:t>E</a:t>
            </a:r>
            <a:r>
              <a:rPr lang="en-US" sz="2800" dirty="0"/>
              <a:t>levation of Privilege</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48</a:t>
            </a:fld>
            <a:endParaRPr lang="en-US" dirty="0"/>
          </a:p>
        </p:txBody>
      </p:sp>
      <p:sp>
        <p:nvSpPr>
          <p:cNvPr id="5" name="TextBox 4">
            <a:extLst>
              <a:ext uri="{FF2B5EF4-FFF2-40B4-BE49-F238E27FC236}">
                <a16:creationId xmlns:a16="http://schemas.microsoft.com/office/drawing/2014/main" id="{A00FFE66-51D8-BC35-75DF-9F823AAE355A}"/>
              </a:ext>
            </a:extLst>
          </p:cNvPr>
          <p:cNvSpPr txBox="1"/>
          <p:nvPr/>
        </p:nvSpPr>
        <p:spPr>
          <a:xfrm>
            <a:off x="6576539" y="4041821"/>
            <a:ext cx="4017120"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You will learn more about this in the activity posted on the module page!</a:t>
            </a:r>
          </a:p>
        </p:txBody>
      </p:sp>
    </p:spTree>
    <p:extLst>
      <p:ext uri="{BB962C8B-B14F-4D97-AF65-F5344CB8AC3E}">
        <p14:creationId xmlns:p14="http://schemas.microsoft.com/office/powerpoint/2010/main" val="25424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Let’s Walk through an Example</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1741449" y="2249919"/>
            <a:ext cx="9454376" cy="1084296"/>
          </a:xfrm>
        </p:spPr>
        <p:txBody>
          <a:bodyPr/>
          <a:lstStyle/>
          <a:p>
            <a:pPr marL="0" indent="0">
              <a:buNone/>
            </a:pPr>
            <a:r>
              <a:rPr lang="en-US" dirty="0">
                <a:latin typeface="Bradley Hand ITC" panose="020F0502020204030204" pitchFamily="34" charset="0"/>
                <a:ea typeface="Annai MN" pitchFamily="2" charset="77"/>
                <a:cs typeface="Bradley Hand ITC" panose="020F0502020204030204" pitchFamily="34" charset="0"/>
              </a:rPr>
              <a:t>“As a customer, I need a page where I can see my customer details so I can confirm they are correct”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49</a:t>
            </a:fld>
            <a:endParaRPr lang="en-US" dirty="0"/>
          </a:p>
        </p:txBody>
      </p:sp>
      <p:sp>
        <p:nvSpPr>
          <p:cNvPr id="8" name="Content Placeholder 2">
            <a:extLst>
              <a:ext uri="{FF2B5EF4-FFF2-40B4-BE49-F238E27FC236}">
                <a16:creationId xmlns:a16="http://schemas.microsoft.com/office/drawing/2014/main" id="{AB644CF2-53D5-F6EA-5011-550C4CD10134}"/>
              </a:ext>
            </a:extLst>
          </p:cNvPr>
          <p:cNvSpPr txBox="1">
            <a:spLocks/>
          </p:cNvSpPr>
          <p:nvPr/>
        </p:nvSpPr>
        <p:spPr>
          <a:xfrm>
            <a:off x="838199" y="1500160"/>
            <a:ext cx="62874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Imagine working on this user story</a:t>
            </a:r>
            <a:endParaRPr lang="en-US" sz="2800" dirty="0"/>
          </a:p>
        </p:txBody>
      </p:sp>
      <p:sp>
        <p:nvSpPr>
          <p:cNvPr id="11" name="Content Placeholder 2">
            <a:extLst>
              <a:ext uri="{FF2B5EF4-FFF2-40B4-BE49-F238E27FC236}">
                <a16:creationId xmlns:a16="http://schemas.microsoft.com/office/drawing/2014/main" id="{AABC2FD6-7E44-2D76-7686-D60AB02A8FD8}"/>
              </a:ext>
            </a:extLst>
          </p:cNvPr>
          <p:cNvSpPr txBox="1">
            <a:spLocks/>
          </p:cNvSpPr>
          <p:nvPr/>
        </p:nvSpPr>
        <p:spPr>
          <a:xfrm>
            <a:off x="838199" y="3646448"/>
            <a:ext cx="6439829" cy="2357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work through our questions:</a:t>
            </a:r>
          </a:p>
          <a:p>
            <a:pPr lvl="1"/>
            <a:r>
              <a:rPr lang="en-US" dirty="0"/>
              <a:t>What are you building?</a:t>
            </a:r>
          </a:p>
          <a:p>
            <a:pPr lvl="1"/>
            <a:r>
              <a:rPr lang="en-US" dirty="0"/>
              <a:t>What can go wrong?</a:t>
            </a:r>
          </a:p>
          <a:p>
            <a:pPr lvl="1"/>
            <a:r>
              <a:rPr lang="en-US" dirty="0"/>
              <a:t>What are you going to do?</a:t>
            </a:r>
          </a:p>
        </p:txBody>
      </p:sp>
    </p:spTree>
    <p:extLst>
      <p:ext uri="{BB962C8B-B14F-4D97-AF65-F5344CB8AC3E}">
        <p14:creationId xmlns:p14="http://schemas.microsoft.com/office/powerpoint/2010/main" val="36283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a:p>
            <a:r>
              <a:rPr lang="en-US" dirty="0"/>
              <a:t>Security architecture: a set of mechanisms and policies that we build into our system to mitigate risks from threats</a:t>
            </a:r>
          </a:p>
          <a:p>
            <a:endParaRPr lang="en-US" dirty="0"/>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649774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Use a sketch to represent</a:t>
            </a:r>
          </a:p>
          <a:p>
            <a:pPr lvl="1"/>
            <a:r>
              <a:rPr lang="en-US" sz="2800" dirty="0"/>
              <a:t>relevant components</a:t>
            </a:r>
          </a:p>
          <a:p>
            <a:pPr lvl="1"/>
            <a:r>
              <a:rPr lang="en-US" sz="2800" dirty="0"/>
              <a:t>users that interact with a component</a:t>
            </a:r>
          </a:p>
          <a:p>
            <a:pPr lvl="1"/>
            <a:r>
              <a:rPr lang="en-US" sz="2800" dirty="0"/>
              <a:t>collaborative components</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5" name="Picture 2" descr="Several rectangular boxes with text&#10;&#10;Description automatically generated with medium confidence">
            <a:extLst>
              <a:ext uri="{FF2B5EF4-FFF2-40B4-BE49-F238E27FC236}">
                <a16:creationId xmlns:a16="http://schemas.microsoft.com/office/drawing/2014/main" id="{B253FB25-2400-77D9-BE11-F7EFEC3228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6704" y="1811012"/>
            <a:ext cx="5487095" cy="286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110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Explicitly model data flows in the sketch.</a:t>
            </a:r>
          </a:p>
          <a:p>
            <a:r>
              <a:rPr lang="en-US" dirty="0"/>
              <a:t>Data flows help show where requests originate (source).</a:t>
            </a:r>
          </a:p>
          <a:p>
            <a:r>
              <a:rPr lang="en-US" dirty="0"/>
              <a:t>Label networks and show boundaries between them.</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51</a:t>
            </a:fld>
            <a:endParaRPr lang="en-US" dirty="0"/>
          </a:p>
        </p:txBody>
      </p:sp>
      <p:pic>
        <p:nvPicPr>
          <p:cNvPr id="6" name="Picture 2">
            <a:extLst>
              <a:ext uri="{FF2B5EF4-FFF2-40B4-BE49-F238E27FC236}">
                <a16:creationId xmlns:a16="http://schemas.microsoft.com/office/drawing/2014/main" id="{C849D4F3-AB4A-55EA-5F85-717D7F228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02475" y="1792258"/>
            <a:ext cx="5500412" cy="290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Identify and show assets e.g., personally identifiable information (PII), your application has access to.</a:t>
            </a:r>
            <a:endParaRPr lang="en-US" sz="2000" dirty="0"/>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52</a:t>
            </a:fld>
            <a:endParaRPr lang="en-US" dirty="0"/>
          </a:p>
        </p:txBody>
      </p:sp>
      <p:pic>
        <p:nvPicPr>
          <p:cNvPr id="5" name="Picture 2">
            <a:extLst>
              <a:ext uri="{FF2B5EF4-FFF2-40B4-BE49-F238E27FC236}">
                <a16:creationId xmlns:a16="http://schemas.microsoft.com/office/drawing/2014/main" id="{DADAD5AF-AA53-178E-0B29-44673212B6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959469"/>
            <a:ext cx="5256677" cy="277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177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sz="2800" dirty="0"/>
              <a:t>Customer -&gt; UI</a:t>
            </a:r>
          </a:p>
          <a:p>
            <a:pPr lvl="1"/>
            <a:r>
              <a:rPr lang="en-US" sz="2800" dirty="0"/>
              <a:t>Customer -&gt; Identity Service</a:t>
            </a:r>
          </a:p>
          <a:p>
            <a:pPr lvl="1"/>
            <a:r>
              <a:rPr lang="en-US" sz="2800" dirty="0"/>
              <a:t>UI -&gt; BFF</a:t>
            </a:r>
          </a:p>
          <a:p>
            <a:pPr lvl="1"/>
            <a:r>
              <a:rPr lang="en-US" sz="2800" dirty="0"/>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53</a:t>
            </a:fld>
            <a:endParaRPr lang="en-US" dirty="0"/>
          </a:p>
        </p:txBody>
      </p:sp>
      <p:pic>
        <p:nvPicPr>
          <p:cNvPr id="6" name="Picture 2" descr="A diagram of customer service&#10;&#10;Description automatically generated">
            <a:extLst>
              <a:ext uri="{FF2B5EF4-FFF2-40B4-BE49-F238E27FC236}">
                <a16:creationId xmlns:a16="http://schemas.microsoft.com/office/drawing/2014/main" id="{1AF78842-9020-3FCC-671D-374BDBB5E3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5670" y="1795053"/>
            <a:ext cx="6195060" cy="326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0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dirty="0">
                <a:solidFill>
                  <a:srgbClr val="C00000"/>
                </a:solidFill>
              </a:rPr>
              <a:t>Customer -&gt; UI</a:t>
            </a:r>
          </a:p>
          <a:p>
            <a:pPr lvl="1"/>
            <a:r>
              <a:rPr lang="en-US" dirty="0">
                <a:solidFill>
                  <a:srgbClr val="0070C0"/>
                </a:solidFill>
              </a:rPr>
              <a:t>Customer -&gt; Identity Service</a:t>
            </a:r>
          </a:p>
          <a:p>
            <a:pPr lvl="1"/>
            <a:r>
              <a:rPr lang="en-US" dirty="0">
                <a:solidFill>
                  <a:schemeClr val="accent6">
                    <a:lumMod val="75000"/>
                  </a:schemeClr>
                </a:solidFill>
              </a:rPr>
              <a:t>UI -&gt; BFF</a:t>
            </a:r>
          </a:p>
          <a:p>
            <a:pPr lvl="1"/>
            <a:r>
              <a:rPr lang="en-US" dirty="0">
                <a:solidFill>
                  <a:srgbClr val="7030A0"/>
                </a:solidFill>
              </a:rPr>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54</a:t>
            </a:fld>
            <a:endParaRPr lang="en-US" dirty="0"/>
          </a:p>
        </p:txBody>
      </p:sp>
      <p:pic>
        <p:nvPicPr>
          <p:cNvPr id="5" name="Picture 2">
            <a:extLst>
              <a:ext uri="{FF2B5EF4-FFF2-40B4-BE49-F238E27FC236}">
                <a16:creationId xmlns:a16="http://schemas.microsoft.com/office/drawing/2014/main" id="{63B124B3-8924-11B1-430E-1B0CA5331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254" y="1812851"/>
            <a:ext cx="6412692" cy="3376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287D73-3DD1-1949-A242-9A0F4E094AF7}"/>
              </a:ext>
            </a:extLst>
          </p:cNvPr>
          <p:cNvSpPr txBox="1"/>
          <p:nvPr/>
        </p:nvSpPr>
        <p:spPr>
          <a:xfrm>
            <a:off x="5732052" y="2710146"/>
            <a:ext cx="1544012" cy="461665"/>
          </a:xfrm>
          <a:prstGeom prst="rect">
            <a:avLst/>
          </a:prstGeom>
          <a:noFill/>
        </p:spPr>
        <p:txBody>
          <a:bodyPr wrap="none" rtlCol="0">
            <a:spAutoFit/>
          </a:bodyPr>
          <a:lstStyle/>
          <a:p>
            <a:r>
              <a:rPr lang="en-US" sz="1200" b="1" dirty="0">
                <a:solidFill>
                  <a:srgbClr val="C00000"/>
                </a:solidFill>
                <a:latin typeface="Consolas" panose="020B0609020204030204" pitchFamily="49" charset="0"/>
                <a:cs typeface="Consolas" panose="020B0609020204030204" pitchFamily="49" charset="0"/>
              </a:rPr>
              <a:t>Spoofing </a:t>
            </a:r>
            <a:r>
              <a:rPr lang="en-US" sz="1200" dirty="0">
                <a:solidFill>
                  <a:srgbClr val="C00000"/>
                </a:solidFill>
                <a:latin typeface="Consolas" panose="020B0609020204030204" pitchFamily="49" charset="0"/>
                <a:cs typeface="Consolas" panose="020B0609020204030204" pitchFamily="49" charset="0"/>
              </a:rPr>
              <a:t>due to </a:t>
            </a:r>
            <a:br>
              <a:rPr lang="en-US" sz="1200" dirty="0">
                <a:solidFill>
                  <a:srgbClr val="C00000"/>
                </a:solidFill>
                <a:latin typeface="Consolas" panose="020B0609020204030204" pitchFamily="49" charset="0"/>
                <a:cs typeface="Consolas" panose="020B0609020204030204" pitchFamily="49" charset="0"/>
              </a:rPr>
            </a:br>
            <a:r>
              <a:rPr lang="en-US" sz="1200" dirty="0">
                <a:solidFill>
                  <a:srgbClr val="C00000"/>
                </a:solidFill>
                <a:latin typeface="Consolas" panose="020B0609020204030204" pitchFamily="49" charset="0"/>
                <a:cs typeface="Consolas" panose="020B0609020204030204" pitchFamily="49" charset="0"/>
              </a:rPr>
              <a:t>XSS attack</a:t>
            </a:r>
          </a:p>
        </p:txBody>
      </p:sp>
      <p:sp>
        <p:nvSpPr>
          <p:cNvPr id="8" name="TextBox 7">
            <a:extLst>
              <a:ext uri="{FF2B5EF4-FFF2-40B4-BE49-F238E27FC236}">
                <a16:creationId xmlns:a16="http://schemas.microsoft.com/office/drawing/2014/main" id="{1BF7E704-B53E-2FBE-986E-98A70C42EE0D}"/>
              </a:ext>
            </a:extLst>
          </p:cNvPr>
          <p:cNvSpPr txBox="1"/>
          <p:nvPr/>
        </p:nvSpPr>
        <p:spPr>
          <a:xfrm>
            <a:off x="7528551" y="1965375"/>
            <a:ext cx="1182757" cy="1015663"/>
          </a:xfrm>
          <a:prstGeom prst="rect">
            <a:avLst/>
          </a:prstGeom>
          <a:noFill/>
        </p:spPr>
        <p:txBody>
          <a:bodyPr wrap="square" rtlCol="0">
            <a:spAutoFit/>
          </a:bodyPr>
          <a:lstStyle/>
          <a:p>
            <a:r>
              <a:rPr lang="en-US" sz="1200" b="1" dirty="0">
                <a:solidFill>
                  <a:srgbClr val="0070C0"/>
                </a:solidFill>
                <a:latin typeface="Consolas" panose="020B0609020204030204" pitchFamily="49" charset="0"/>
                <a:cs typeface="Consolas" panose="020B0609020204030204" pitchFamily="49" charset="0"/>
              </a:rPr>
              <a:t>Spoofing </a:t>
            </a:r>
            <a:r>
              <a:rPr lang="en-US" sz="1200" dirty="0">
                <a:solidFill>
                  <a:srgbClr val="0070C0"/>
                </a:solidFill>
                <a:latin typeface="Consolas" panose="020B0609020204030204" pitchFamily="49" charset="0"/>
                <a:cs typeface="Consolas" panose="020B0609020204030204" pitchFamily="49" charset="0"/>
              </a:rPr>
              <a:t>due to No 2-factor authentication</a:t>
            </a:r>
          </a:p>
        </p:txBody>
      </p:sp>
      <p:sp>
        <p:nvSpPr>
          <p:cNvPr id="9" name="TextBox 8">
            <a:extLst>
              <a:ext uri="{FF2B5EF4-FFF2-40B4-BE49-F238E27FC236}">
                <a16:creationId xmlns:a16="http://schemas.microsoft.com/office/drawing/2014/main" id="{BA2EA816-66D6-0FB1-E241-24C33140293D}"/>
              </a:ext>
            </a:extLst>
          </p:cNvPr>
          <p:cNvSpPr txBox="1"/>
          <p:nvPr/>
        </p:nvSpPr>
        <p:spPr>
          <a:xfrm>
            <a:off x="6789162" y="3876962"/>
            <a:ext cx="1922146" cy="2862322"/>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Absent/weak identity token validation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Tampering </a:t>
            </a:r>
            <a:r>
              <a:rPr lang="en-US" sz="1200" dirty="0">
                <a:solidFill>
                  <a:schemeClr val="accent6">
                    <a:lumMod val="75000"/>
                  </a:schemeClr>
                </a:solidFill>
                <a:latin typeface="Consolas" panose="020B0609020204030204" pitchFamily="49" charset="0"/>
                <a:cs typeface="Consolas" panose="020B0609020204030204" pitchFamily="49" charset="0"/>
              </a:rPr>
              <a:t>due to injection attacks</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Misconfigured TLS configuration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Privilege of escalation </a:t>
            </a:r>
            <a:r>
              <a:rPr lang="en-US" sz="1200" dirty="0">
                <a:solidFill>
                  <a:schemeClr val="accent6">
                    <a:lumMod val="75000"/>
                  </a:schemeClr>
                </a:solidFill>
                <a:latin typeface="Consolas" panose="020B0609020204030204" pitchFamily="49" charset="0"/>
                <a:cs typeface="Consolas" panose="020B0609020204030204" pitchFamily="49" charset="0"/>
              </a:rPr>
              <a:t>due to incorrect access control logic</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DOS </a:t>
            </a:r>
            <a:r>
              <a:rPr lang="en-US" sz="1200" dirty="0">
                <a:solidFill>
                  <a:schemeClr val="accent6">
                    <a:lumMod val="75000"/>
                  </a:schemeClr>
                </a:solidFill>
                <a:latin typeface="Consolas" panose="020B0609020204030204" pitchFamily="49" charset="0"/>
                <a:cs typeface="Consolas" panose="020B0609020204030204" pitchFamily="49" charset="0"/>
              </a:rPr>
              <a:t>due to absence of rate limiting</a:t>
            </a:r>
          </a:p>
        </p:txBody>
      </p:sp>
      <p:sp>
        <p:nvSpPr>
          <p:cNvPr id="10" name="TextBox 9">
            <a:extLst>
              <a:ext uri="{FF2B5EF4-FFF2-40B4-BE49-F238E27FC236}">
                <a16:creationId xmlns:a16="http://schemas.microsoft.com/office/drawing/2014/main" id="{8717C172-B390-7530-4D9A-0C3BACF0B8BA}"/>
              </a:ext>
            </a:extLst>
          </p:cNvPr>
          <p:cNvSpPr txBox="1"/>
          <p:nvPr/>
        </p:nvSpPr>
        <p:spPr>
          <a:xfrm>
            <a:off x="9982200" y="3923128"/>
            <a:ext cx="1916665"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Spoofing </a:t>
            </a:r>
            <a:r>
              <a:rPr lang="en-US" sz="1200" dirty="0">
                <a:solidFill>
                  <a:srgbClr val="7030A0"/>
                </a:solidFill>
                <a:latin typeface="Consolas" panose="020B0609020204030204" pitchFamily="49" charset="0"/>
                <a:cs typeface="Consolas" panose="020B0609020204030204" pitchFamily="49" charset="0"/>
              </a:rPr>
              <a:t>due to Absent/weak authentication (server-to-server)</a:t>
            </a:r>
          </a:p>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Repudiation </a:t>
            </a:r>
            <a:r>
              <a:rPr lang="en-US" sz="1200" dirty="0">
                <a:solidFill>
                  <a:srgbClr val="7030A0"/>
                </a:solidFill>
                <a:latin typeface="Consolas" panose="020B0609020204030204" pitchFamily="49" charset="0"/>
                <a:cs typeface="Consolas" panose="020B0609020204030204" pitchFamily="49" charset="0"/>
              </a:rPr>
              <a:t>due to no logging of caller identity</a:t>
            </a:r>
          </a:p>
        </p:txBody>
      </p:sp>
    </p:spTree>
    <p:extLst>
      <p:ext uri="{BB962C8B-B14F-4D97-AF65-F5344CB8AC3E}">
        <p14:creationId xmlns:p14="http://schemas.microsoft.com/office/powerpoint/2010/main" val="91835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818756" cy="4351338"/>
          </a:xfrm>
        </p:spPr>
        <p:txBody>
          <a:bodyPr>
            <a:normAutofit/>
          </a:bodyPr>
          <a:lstStyle/>
          <a:p>
            <a:r>
              <a:rPr lang="en-US" dirty="0"/>
              <a:t>Add Highest Priority threats to backlog (as user stories or conditions of satisfaction)</a:t>
            </a: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55</a:t>
            </a:fld>
            <a:endParaRPr lang="en-US" dirty="0"/>
          </a:p>
        </p:txBody>
      </p:sp>
      <p:sp>
        <p:nvSpPr>
          <p:cNvPr id="6" name="TextBox 5">
            <a:extLst>
              <a:ext uri="{FF2B5EF4-FFF2-40B4-BE49-F238E27FC236}">
                <a16:creationId xmlns:a16="http://schemas.microsoft.com/office/drawing/2014/main" id="{B6CB42CC-E0A3-F486-D1D1-FF4A2A45276B}"/>
              </a:ext>
            </a:extLst>
          </p:cNvPr>
          <p:cNvSpPr txBox="1"/>
          <p:nvPr/>
        </p:nvSpPr>
        <p:spPr>
          <a:xfrm>
            <a:off x="1183887" y="2468935"/>
            <a:ext cx="10515600" cy="3046988"/>
          </a:xfrm>
          <a:prstGeom prst="rect">
            <a:avLst/>
          </a:prstGeom>
          <a:noFill/>
        </p:spPr>
        <p:txBody>
          <a:bodyPr wrap="square" rtlCol="0">
            <a:spAutoFit/>
          </a:bodyPr>
          <a:lstStyle/>
          <a:p>
            <a:r>
              <a:rPr lang="en-US" sz="2400" dirty="0">
                <a:latin typeface="Bradley Hand ITC" panose="03070402050302030203" pitchFamily="66" charset="77"/>
              </a:rPr>
              <a:t>Given the user is logged in </a:t>
            </a:r>
            <a:br>
              <a:rPr lang="en-US" sz="2400" dirty="0">
                <a:latin typeface="Bradley Hand ITC" panose="03070402050302030203" pitchFamily="66" charset="77"/>
              </a:rPr>
            </a:br>
            <a:r>
              <a:rPr lang="en-US" sz="2400" dirty="0">
                <a:latin typeface="Bradley Hand ITC" panose="03070402050302030203" pitchFamily="66" charset="77"/>
              </a:rPr>
              <a:t>When they request to view their profile page And they have a valid token</a:t>
            </a:r>
          </a:p>
          <a:p>
            <a:r>
              <a:rPr lang="en-US" sz="2400" dirty="0">
                <a:latin typeface="Bradley Hand ITC" panose="03070402050302030203" pitchFamily="66" charset="77"/>
              </a:rPr>
              <a:t>Then their profile page is displayed  </a:t>
            </a:r>
          </a:p>
          <a:p>
            <a:endParaRPr lang="en-US" sz="2400" dirty="0">
              <a:latin typeface="Bradley Hand ITC" panose="03070402050302030203" pitchFamily="66" charset="77"/>
            </a:endParaRPr>
          </a:p>
          <a:p>
            <a:r>
              <a:rPr lang="en-US" sz="2400" dirty="0">
                <a:latin typeface="Bradley Hand ITC" panose="03070402050302030203" pitchFamily="66" charset="77"/>
              </a:rPr>
              <a:t>Given the user is logged in</a:t>
            </a:r>
          </a:p>
          <a:p>
            <a:r>
              <a:rPr lang="en-US" sz="2400" dirty="0">
                <a:latin typeface="Bradley Hand ITC" panose="03070402050302030203" pitchFamily="66" charset="77"/>
              </a:rPr>
              <a:t>When they request to view their profile page</a:t>
            </a:r>
          </a:p>
          <a:p>
            <a:r>
              <a:rPr lang="en-US" sz="2400" dirty="0">
                <a:latin typeface="Bradley Hand ITC" panose="03070402050302030203" pitchFamily="66" charset="77"/>
              </a:rPr>
              <a:t>But they do not have a valid token</a:t>
            </a:r>
          </a:p>
          <a:p>
            <a:r>
              <a:rPr lang="en-US" sz="2400" dirty="0">
                <a:latin typeface="Bradley Hand ITC" panose="03070402050302030203" pitchFamily="66" charset="77"/>
              </a:rPr>
              <a:t>Then they are asked to login or signup  </a:t>
            </a:r>
          </a:p>
        </p:txBody>
      </p:sp>
    </p:spTree>
    <p:extLst>
      <p:ext uri="{BB962C8B-B14F-4D97-AF65-F5344CB8AC3E}">
        <p14:creationId xmlns:p14="http://schemas.microsoft.com/office/powerpoint/2010/main" val="422313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9197898" cy="4351338"/>
          </a:xfrm>
        </p:spPr>
        <p:txBody>
          <a:bodyPr>
            <a:normAutofit lnSpcReduction="10000"/>
          </a:bodyPr>
          <a:lstStyle/>
          <a:p>
            <a:r>
              <a:rPr lang="en-US" dirty="0"/>
              <a:t>Prioritize and Fix</a:t>
            </a:r>
          </a:p>
          <a:p>
            <a:pPr lvl="1"/>
            <a:r>
              <a:rPr lang="en-US" dirty="0"/>
              <a:t>Aim to address manageable number of threats (e.g., 3)</a:t>
            </a:r>
          </a:p>
          <a:p>
            <a:r>
              <a:rPr lang="en-US" dirty="0"/>
              <a:t>Examples of Work Breakdown:</a:t>
            </a:r>
          </a:p>
          <a:p>
            <a:pPr lvl="1"/>
            <a:r>
              <a:rPr lang="en-US" sz="2800" dirty="0"/>
              <a:t>Prevent authorization bypass when accessing an API by creating session tokens for the server</a:t>
            </a:r>
          </a:p>
          <a:p>
            <a:pPr lvl="1"/>
            <a:r>
              <a:rPr lang="en-US" sz="2800" dirty="0"/>
              <a:t>Prevent XSS attack via user input by sanitizing all inputs</a:t>
            </a:r>
          </a:p>
          <a:p>
            <a:pPr lvl="1"/>
            <a:r>
              <a:rPr lang="en-US" sz="2800" dirty="0"/>
              <a:t>Prevent Denial of service for server from the internet by using a rate limit</a:t>
            </a:r>
          </a:p>
          <a:p>
            <a:pPr lvl="1"/>
            <a:endParaRPr lang="en-US" sz="2800" dirty="0">
              <a:solidFill>
                <a:srgbClr val="7030A0"/>
              </a:solidFill>
            </a:endParaRPr>
          </a:p>
          <a:p>
            <a:r>
              <a:rPr lang="en-US" b="1" dirty="0"/>
              <a:t>Repeat and refine</a:t>
            </a:r>
            <a:r>
              <a:rPr lang="en-US" dirty="0"/>
              <a:t>!</a:t>
            </a:r>
            <a:endParaRPr lang="en-US" dirty="0">
              <a:solidFill>
                <a:srgbClr val="7030A0"/>
              </a:solidFill>
            </a:endParaRP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56</a:t>
            </a:fld>
            <a:endParaRPr lang="en-US" dirty="0"/>
          </a:p>
        </p:txBody>
      </p:sp>
      <p:sp>
        <p:nvSpPr>
          <p:cNvPr id="11" name="TextBox 10">
            <a:extLst>
              <a:ext uri="{FF2B5EF4-FFF2-40B4-BE49-F238E27FC236}">
                <a16:creationId xmlns:a16="http://schemas.microsoft.com/office/drawing/2014/main" id="{07D91B1F-B485-876B-93EF-BA1E2BF98463}"/>
              </a:ext>
            </a:extLst>
          </p:cNvPr>
          <p:cNvSpPr txBox="1"/>
          <p:nvPr/>
        </p:nvSpPr>
        <p:spPr>
          <a:xfrm>
            <a:off x="1159727" y="5734592"/>
            <a:ext cx="1037063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lumMod val="85000"/>
                    <a:lumOff val="15000"/>
                  </a:schemeClr>
                </a:solidFill>
              </a:rPr>
              <a:t>A Guide to Threat Modeling by Jim </a:t>
            </a:r>
            <a:r>
              <a:rPr lang="en-US" dirty="0" err="1">
                <a:solidFill>
                  <a:schemeClr val="tx1">
                    <a:lumMod val="85000"/>
                    <a:lumOff val="15000"/>
                  </a:schemeClr>
                </a:solidFill>
              </a:rPr>
              <a:t>Gumbley</a:t>
            </a:r>
            <a:r>
              <a:rPr lang="en-US" dirty="0">
                <a:solidFill>
                  <a:schemeClr val="tx1">
                    <a:lumMod val="85000"/>
                    <a:lumOff val="15000"/>
                  </a:schemeClr>
                </a:solidFill>
              </a:rPr>
              <a:t>: </a:t>
            </a:r>
            <a:r>
              <a:rPr lang="en-US" dirty="0">
                <a:solidFill>
                  <a:schemeClr val="tx1">
                    <a:lumMod val="85000"/>
                    <a:lumOff val="15000"/>
                  </a:schemeClr>
                </a:solidFill>
                <a:hlinkClick r:id="rId3"/>
              </a:rPr>
              <a:t>https://martinfowler.com/articles/agile-threat-modelling.html</a:t>
            </a:r>
            <a:r>
              <a:rPr lang="en-US" dirty="0">
                <a:solidFill>
                  <a:schemeClr val="tx1">
                    <a:lumMod val="85000"/>
                    <a:lumOff val="15000"/>
                  </a:schemeClr>
                </a:solidFill>
              </a:rPr>
              <a:t> </a:t>
            </a:r>
          </a:p>
        </p:txBody>
      </p:sp>
    </p:spTree>
    <p:extLst>
      <p:ext uri="{BB962C8B-B14F-4D97-AF65-F5344CB8AC3E}">
        <p14:creationId xmlns:p14="http://schemas.microsoft.com/office/powerpoint/2010/main" val="846610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7" name="Describe that security is a spectrum, and be able to define a realistic threat model for a given system…">
            <a:extLst>
              <a:ext uri="{FF2B5EF4-FFF2-40B4-BE49-F238E27FC236}">
                <a16:creationId xmlns:a16="http://schemas.microsoft.com/office/drawing/2014/main" id="{A70B5ABE-D525-5C93-4C48-E6BBF5709EB0}"/>
              </a:ext>
            </a:extLst>
          </p:cNvPr>
          <p:cNvSpPr txBox="1">
            <a:spLocks noGrp="1"/>
          </p:cNvSpPr>
          <p:nvPr>
            <p:ph idx="1"/>
          </p:nvPr>
        </p:nvSpPr>
        <p:spPr>
          <a:xfrm>
            <a:off x="838200" y="1500188"/>
            <a:ext cx="7886700" cy="4351337"/>
          </a:xfrm>
          <a:prstGeom prst="rect">
            <a:avLst/>
          </a:prstGeom>
        </p:spPr>
        <p:txBody>
          <a:bodyPr>
            <a:normAutofit/>
          </a:bodyPr>
          <a:lstStyle/>
          <a:p>
            <a:pPr marL="349250" indent="-349250">
              <a:buSzPct val="123000"/>
              <a:buChar char="•"/>
            </a:pPr>
            <a:r>
              <a:rPr lang="en-US"/>
              <a:t>You should now be able to:</a:t>
            </a:r>
            <a:endParaRPr lang="en-US" dirty="0"/>
          </a:p>
          <a:p>
            <a:pPr marL="806450" lvl="1" indent="-349250">
              <a:buSzPct val="123000"/>
            </a:pPr>
            <a:r>
              <a:rPr lang="en-US" dirty="0"/>
              <a:t>Define key terms relating to software/system security</a:t>
            </a:r>
          </a:p>
          <a:p>
            <a:pPr marL="806450" lvl="1" indent="-349250">
              <a:buSzPct val="123000"/>
            </a:pPr>
            <a:r>
              <a:rPr lang="en-US" dirty="0"/>
              <a:t>Explain why it is important to consider non-functional requirements like security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the STRIDE Framework for Security by Design</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p:txBody>
      </p:sp>
    </p:spTree>
    <p:extLst>
      <p:ext uri="{BB962C8B-B14F-4D97-AF65-F5344CB8AC3E}">
        <p14:creationId xmlns:p14="http://schemas.microsoft.com/office/powerpoint/2010/main" val="276166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i="1" dirty="0"/>
              <a:t>Secure by Design</a:t>
            </a:r>
            <a:r>
              <a:rPr lang="en-US" dirty="0"/>
              <a:t> is mantra of modern software development</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p:txBody>
          <a:bodyPr/>
          <a:lstStyle/>
          <a:p>
            <a:r>
              <a:rPr lang="en-US" dirty="0"/>
              <a:t>Traditional Software Process Models do not bake security into the software development lifecycle.</a:t>
            </a:r>
          </a:p>
          <a:p>
            <a:pPr lvl="1"/>
            <a:r>
              <a:rPr lang="en-US" sz="2800" dirty="0"/>
              <a:t>Security issues are usually an after-thought.</a:t>
            </a:r>
          </a:p>
          <a:p>
            <a:r>
              <a:rPr lang="en-US" dirty="0"/>
              <a:t>The modern approach to secure software engineering is to </a:t>
            </a:r>
            <a:r>
              <a:rPr lang="en-US" b="1" dirty="0"/>
              <a:t>consider security during the design phase</a:t>
            </a:r>
            <a:r>
              <a:rPr lang="en-US" dirty="0"/>
              <a:t>.</a:t>
            </a:r>
          </a:p>
          <a:p>
            <a:r>
              <a:rPr lang="en-US" dirty="0"/>
              <a:t>How? By starting with </a:t>
            </a:r>
            <a:r>
              <a:rPr lang="en-US" b="1" dirty="0"/>
              <a:t>threat modeling</a:t>
            </a:r>
            <a:r>
              <a:rPr lang="en-US" dirty="0"/>
              <a: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8</a:t>
            </a:fld>
            <a:endParaRPr lang="en-US" dirty="0"/>
          </a:p>
        </p:txBody>
      </p:sp>
    </p:spTree>
    <p:extLst>
      <p:ext uri="{BB962C8B-B14F-4D97-AF65-F5344CB8AC3E}">
        <p14:creationId xmlns:p14="http://schemas.microsoft.com/office/powerpoint/2010/main" val="144409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fontScale="92500" lnSpcReduction="10000"/>
          </a:bodyPr>
          <a:lstStyle/>
          <a:p>
            <a:r>
              <a:rPr dirty="0"/>
              <a:t>What is being defended?</a:t>
            </a:r>
            <a:r>
              <a:rPr lang="en-US" dirty="0"/>
              <a:t> Who do we trust? What parts of the system do we trust? </a:t>
            </a:r>
          </a:p>
          <a:p>
            <a:endParaRPr dirty="0"/>
          </a:p>
          <a:p>
            <a:r>
              <a:rPr dirty="0"/>
              <a:t>What malicious actors exist and what attacks might they employ?</a:t>
            </a:r>
            <a:r>
              <a:rPr lang="en-US" dirty="0"/>
              <a:t> (</a:t>
            </a:r>
            <a:r>
              <a:rPr lang="en-US" b="1" dirty="0">
                <a:latin typeface="Söhne"/>
              </a:rPr>
              <a:t>Identification</a:t>
            </a:r>
            <a:r>
              <a:rPr lang="en-US" dirty="0"/>
              <a:t>)</a:t>
            </a:r>
          </a:p>
          <a:p>
            <a:r>
              <a:rPr lang="en-US" dirty="0"/>
              <a:t>What is the likelihood and impact of each threat? (</a:t>
            </a:r>
            <a:r>
              <a:rPr lang="en-US" b="1" dirty="0">
                <a:latin typeface="Söhne"/>
              </a:rPr>
              <a:t>Assessment</a:t>
            </a:r>
            <a:r>
              <a:rPr lang="en-US" dirty="0"/>
              <a:t>)</a:t>
            </a:r>
          </a:p>
          <a:p>
            <a:r>
              <a:rPr lang="en-US" dirty="0"/>
              <a:t>What can we do in case of attack? (</a:t>
            </a:r>
            <a:r>
              <a:rPr lang="en-US" b="1" dirty="0">
                <a:latin typeface="Söhne"/>
              </a:rPr>
              <a:t>Countermeasures</a:t>
            </a:r>
            <a:r>
              <a:rPr lang="en-US" dirty="0"/>
              <a:t>)</a:t>
            </a:r>
          </a:p>
          <a:p>
            <a:endParaRPr lang="en-US" dirty="0">
              <a:latin typeface="Söhne"/>
            </a:endParaRPr>
          </a:p>
          <a:p>
            <a:r>
              <a:rPr lang="en-US" dirty="0">
                <a:latin typeface="Söhne"/>
              </a:rPr>
              <a:t>How do we adapt to evolving risks? How do we update threat models regularly? (</a:t>
            </a:r>
            <a:r>
              <a:rPr lang="en-US" b="1" dirty="0">
                <a:latin typeface="Söhne"/>
              </a:rPr>
              <a:t>Review</a:t>
            </a:r>
            <a:r>
              <a:rPr lang="en-US" dirty="0">
                <a:latin typeface="Söhne"/>
              </a:rPr>
              <a:t>)</a:t>
            </a:r>
          </a:p>
          <a:p>
            <a:pPr marL="0" indent="0">
              <a:buNone/>
            </a:pPr>
            <a:endParaRPr lang="en-US"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58381</TotalTime>
  <Words>6694</Words>
  <Application>Microsoft Office PowerPoint</Application>
  <PresentationFormat>Widescreen</PresentationFormat>
  <Paragraphs>636</Paragraphs>
  <Slides>57</Slides>
  <Notes>50</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Algerian</vt:lpstr>
      <vt:lpstr>Arial</vt:lpstr>
      <vt:lpstr>Avenir Next Regular</vt:lpstr>
      <vt:lpstr>Bradley Hand ITC</vt:lpstr>
      <vt:lpstr>Calibri</vt:lpstr>
      <vt:lpstr>Chiller</vt:lpstr>
      <vt:lpstr>Consolas</vt:lpstr>
      <vt:lpstr>Georgia</vt:lpstr>
      <vt:lpstr>Helvetica</vt:lpstr>
      <vt:lpstr>Helvetica Neue</vt:lpstr>
      <vt:lpstr>Inter</vt:lpstr>
      <vt:lpstr>Söhne</vt:lpstr>
      <vt:lpstr>Verdana</vt:lpstr>
      <vt:lpstr>Office Theme</vt:lpstr>
      <vt:lpstr>CS 4530: Fundamentals of Software Engineering  Module 12: Software Engineering &amp; Security</vt:lpstr>
      <vt:lpstr>Learning Objectives for this Module</vt:lpstr>
      <vt:lpstr>Security: Basic Vocabulary (1)</vt:lpstr>
      <vt:lpstr>Security: Basic Vocabulary (2) </vt:lpstr>
      <vt:lpstr>Security: Basic Vocabulary (3) </vt:lpstr>
      <vt:lpstr>Security isn't always free</vt:lpstr>
      <vt:lpstr>Security is about managing risk</vt:lpstr>
      <vt:lpstr>Secure by Design is mantra of modern software development</vt:lpstr>
      <vt:lpstr>Threat modeling can help us analyze the issues</vt:lpstr>
      <vt:lpstr>Two views of Security</vt:lpstr>
      <vt:lpstr>A Baseline Security Policy {at Project Level} </vt:lpstr>
      <vt:lpstr>A Baseline Security Policy {at Project Level} </vt:lpstr>
      <vt:lpstr>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Project-level mitigations for code injection attacks</vt:lpstr>
      <vt:lpstr>Vulnerability 3: Bad Authentication</vt:lpstr>
      <vt:lpstr>How does Amazon, Inc. know that this request is coming from Avery?</vt:lpstr>
      <vt:lpstr>How does Avery know that this request is coming from Amazon, Inc.?</vt:lpstr>
      <vt:lpstr>A message encrypted with a public key can only be decrypted with the matching private key</vt:lpstr>
      <vt:lpstr>Encrypt messages with the sender's private key to ensure integrity</vt:lpstr>
      <vt:lpstr>How does Avery get public key from Amazon, Inc.? </vt:lpstr>
      <vt:lpstr>Certificate Authorities issue SSL Certificates</vt:lpstr>
      <vt:lpstr>What happens if a CA is compromised, and issues invalid certificates?</vt:lpstr>
      <vt:lpstr>You can do this for your website for free</vt:lpstr>
      <vt:lpstr>Project-level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A 2021 NCSU/Microsoft found that many of the top 1% of npm packages had vulnerabilities</vt:lpstr>
      <vt:lpstr>Your suppliers' risks are your risks</vt:lpstr>
      <vt:lpstr>Project-level Threat Mitigations</vt:lpstr>
      <vt:lpstr>Vulnerability #5: A security architecture must include a security culture</vt:lpstr>
      <vt:lpstr>Example mechanism: secret detection</vt:lpstr>
      <vt:lpstr>Mechanisms aren’t enough: Do developers keep secret keys secret?</vt:lpstr>
      <vt:lpstr>Elements of a security culture</vt:lpstr>
      <vt:lpstr>PowerPoint Presentation</vt:lpstr>
      <vt:lpstr>Two Views of Security</vt:lpstr>
      <vt:lpstr>A Baseline Threat Model {at App Level} </vt:lpstr>
      <vt:lpstr>A Baseline Security Policy {at App Level} </vt:lpstr>
      <vt:lpstr>Basic Structure of Threat Modeling in Agile</vt:lpstr>
      <vt:lpstr>STRIDE Framework can help identify Common Threats</vt:lpstr>
      <vt:lpstr>Let’s Walk through an Example</vt:lpstr>
      <vt:lpstr>What are we building?</vt:lpstr>
      <vt:lpstr>What are we building?</vt:lpstr>
      <vt:lpstr>What are we building?</vt:lpstr>
      <vt:lpstr>What can go wrong?</vt:lpstr>
      <vt:lpstr>What can go wrong?</vt:lpstr>
      <vt:lpstr>What are you going to do?</vt:lpstr>
      <vt:lpstr>What are you going to do?</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Wand, Mitchell</cp:lastModifiedBy>
  <cp:revision>195</cp:revision>
  <dcterms:created xsi:type="dcterms:W3CDTF">2021-01-07T15:19:22Z</dcterms:created>
  <dcterms:modified xsi:type="dcterms:W3CDTF">2025-10-19T13:39:05Z</dcterms:modified>
</cp:coreProperties>
</file>